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4" r:id="rId3"/>
    <p:sldId id="262" r:id="rId4"/>
    <p:sldId id="263" r:id="rId5"/>
    <p:sldId id="270" r:id="rId6"/>
    <p:sldId id="271" r:id="rId7"/>
    <p:sldId id="272" r:id="rId8"/>
    <p:sldId id="264" r:id="rId9"/>
    <p:sldId id="266" r:id="rId10"/>
    <p:sldId id="273" r:id="rId11"/>
    <p:sldId id="285" r:id="rId12"/>
    <p:sldId id="286" r:id="rId13"/>
    <p:sldId id="288" r:id="rId14"/>
    <p:sldId id="287" r:id="rId15"/>
    <p:sldId id="289" r:id="rId16"/>
    <p:sldId id="295" r:id="rId17"/>
    <p:sldId id="296" r:id="rId18"/>
    <p:sldId id="297" r:id="rId19"/>
    <p:sldId id="298" r:id="rId20"/>
    <p:sldId id="291" r:id="rId21"/>
    <p:sldId id="293" r:id="rId22"/>
    <p:sldId id="294" r:id="rId23"/>
    <p:sldId id="300" r:id="rId24"/>
    <p:sldId id="2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5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5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9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7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0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25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42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2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CFE31-2626-4BF0-9A1A-291D3D2E79D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BD7B0-8A40-42A6-8BB9-5898FE942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85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4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B69C4-EDF5-DDD4-573B-E2F4ACD57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41EC7F-3772-428F-ED52-160A3A20580E}"/>
              </a:ext>
            </a:extLst>
          </p:cNvPr>
          <p:cNvSpPr/>
          <p:nvPr/>
        </p:nvSpPr>
        <p:spPr>
          <a:xfrm>
            <a:off x="3660269" y="2367170"/>
            <a:ext cx="48714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Pembelajaran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Mesin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FDD2F-92D7-B175-3789-F1BE46F8A1DC}"/>
              </a:ext>
            </a:extLst>
          </p:cNvPr>
          <p:cNvSpPr txBox="1"/>
          <p:nvPr/>
        </p:nvSpPr>
        <p:spPr>
          <a:xfrm>
            <a:off x="4919235" y="3813720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 (ML)</a:t>
            </a:r>
          </a:p>
        </p:txBody>
      </p:sp>
    </p:spTree>
    <p:extLst>
      <p:ext uri="{BB962C8B-B14F-4D97-AF65-F5344CB8AC3E}">
        <p14:creationId xmlns:p14="http://schemas.microsoft.com/office/powerpoint/2010/main" val="3833552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E2479-F9C6-9DE2-C7BF-4F7EF33C5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88" y="337145"/>
            <a:ext cx="2801623" cy="23938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BE19A6-CD53-82F7-5652-D296BEC1D5F0}"/>
              </a:ext>
            </a:extLst>
          </p:cNvPr>
          <p:cNvSpPr/>
          <p:nvPr/>
        </p:nvSpPr>
        <p:spPr>
          <a:xfrm>
            <a:off x="511625" y="3035300"/>
            <a:ext cx="1116876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aku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bisa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0" cap="none" spc="0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memprediksi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“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sesuatu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0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Dari data di masa </a:t>
            </a:r>
            <a:r>
              <a:rPr lang="en-US" sz="4000" b="1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depan</a:t>
            </a:r>
            <a:r>
              <a:rPr lang="en-US" sz="40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yang </a:t>
            </a:r>
            <a:r>
              <a:rPr lang="en-US" sz="4000" b="1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belum</a:t>
            </a:r>
            <a:r>
              <a:rPr lang="en-US" sz="40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pernah</a:t>
            </a:r>
            <a:r>
              <a:rPr lang="en-US" sz="40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kulihat</a:t>
            </a:r>
            <a:endParaRPr lang="en-US" sz="40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1A904-7028-06D6-3123-E659822D5A8C}"/>
              </a:ext>
            </a:extLst>
          </p:cNvPr>
          <p:cNvSpPr/>
          <p:nvPr/>
        </p:nvSpPr>
        <p:spPr>
          <a:xfrm>
            <a:off x="4616493" y="4663063"/>
            <a:ext cx="29590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Perlu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diingat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!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1314EF-4453-7940-1939-283D1508828E}"/>
              </a:ext>
            </a:extLst>
          </p:cNvPr>
          <p:cNvSpPr/>
          <p:nvPr/>
        </p:nvSpPr>
        <p:spPr>
          <a:xfrm>
            <a:off x="1478086" y="5370949"/>
            <a:ext cx="92358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Prediksiku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hanya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estimasi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bisa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saja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salah 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678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3D7F-2EB9-4FDF-CE61-DA177CD0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D809E-E04A-E9D1-F938-2CCB8AEE1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1027"/>
            <a:ext cx="10515600" cy="179841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D1D5DB"/>
                </a:solidFill>
                <a:latin typeface="Söhne"/>
              </a:rPr>
              <a:t>“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Machine learning is a branch of artificial intelligence that enables computers to </a:t>
            </a:r>
            <a:r>
              <a:rPr lang="en-US" b="0" i="0" dirty="0">
                <a:solidFill>
                  <a:srgbClr val="FFFF00"/>
                </a:solidFill>
                <a:effectLst/>
                <a:latin typeface="Söhne"/>
              </a:rPr>
              <a:t>learn from data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en-US" b="0" i="0" dirty="0">
                <a:solidFill>
                  <a:srgbClr val="FFFF00"/>
                </a:solidFill>
                <a:effectLst/>
                <a:latin typeface="Söhne"/>
              </a:rPr>
              <a:t>improve their performance over time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without being explicitly programmed.“ (Arthur Samuel)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5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36A2-50FC-5933-241C-3A9CFDA52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049"/>
            <a:ext cx="10515600" cy="1325563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8CD8469-9DFE-7F4D-FECB-CA25FC89DFDD}"/>
              </a:ext>
            </a:extLst>
          </p:cNvPr>
          <p:cNvSpPr/>
          <p:nvPr/>
        </p:nvSpPr>
        <p:spPr>
          <a:xfrm>
            <a:off x="2899618" y="2309311"/>
            <a:ext cx="1501631" cy="612648"/>
          </a:xfrm>
          <a:prstGeom prst="flowChartAlternate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5C726B-90F5-35B2-E371-4AAA3AE8FE52}"/>
              </a:ext>
            </a:extLst>
          </p:cNvPr>
          <p:cNvSpPr/>
          <p:nvPr/>
        </p:nvSpPr>
        <p:spPr>
          <a:xfrm>
            <a:off x="2571750" y="1818944"/>
            <a:ext cx="6696075" cy="1791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BAF8C-FF9F-3B4C-8B12-DC06EBAF1012}"/>
              </a:ext>
            </a:extLst>
          </p:cNvPr>
          <p:cNvSpPr txBox="1"/>
          <p:nvPr/>
        </p:nvSpPr>
        <p:spPr>
          <a:xfrm>
            <a:off x="2436093" y="144961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3DA48BD-E6B5-E6D7-1E6C-D8B6EBD0A447}"/>
              </a:ext>
            </a:extLst>
          </p:cNvPr>
          <p:cNvSpPr/>
          <p:nvPr/>
        </p:nvSpPr>
        <p:spPr>
          <a:xfrm>
            <a:off x="2899617" y="4926236"/>
            <a:ext cx="1501631" cy="612648"/>
          </a:xfrm>
          <a:prstGeom prst="flowChartAlternate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42668-C5A1-6252-64E1-8E956DDC4B3A}"/>
              </a:ext>
            </a:extLst>
          </p:cNvPr>
          <p:cNvSpPr/>
          <p:nvPr/>
        </p:nvSpPr>
        <p:spPr>
          <a:xfrm>
            <a:off x="2571750" y="4461692"/>
            <a:ext cx="6696076" cy="1507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2C4B6-8F77-FCA3-149A-DD5BCD613D5A}"/>
              </a:ext>
            </a:extLst>
          </p:cNvPr>
          <p:cNvSpPr txBox="1"/>
          <p:nvPr/>
        </p:nvSpPr>
        <p:spPr>
          <a:xfrm>
            <a:off x="2436092" y="4092360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FF707C4C-B8D9-9914-8938-E5B8FE944A08}"/>
              </a:ext>
            </a:extLst>
          </p:cNvPr>
          <p:cNvSpPr/>
          <p:nvPr/>
        </p:nvSpPr>
        <p:spPr>
          <a:xfrm>
            <a:off x="5071317" y="1961985"/>
            <a:ext cx="1501631" cy="1423178"/>
          </a:xfrm>
          <a:prstGeom prst="flowChartAlternateProcess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Learning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C7C2DB37-84BC-529D-5BEA-06B5370C3CBB}"/>
              </a:ext>
            </a:extLst>
          </p:cNvPr>
          <p:cNvSpPr/>
          <p:nvPr/>
        </p:nvSpPr>
        <p:spPr>
          <a:xfrm>
            <a:off x="7349452" y="2308191"/>
            <a:ext cx="1501631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6E27035-55AB-B392-4E7C-25FB15F0F4E4}"/>
              </a:ext>
            </a:extLst>
          </p:cNvPr>
          <p:cNvSpPr/>
          <p:nvPr/>
        </p:nvSpPr>
        <p:spPr>
          <a:xfrm>
            <a:off x="5071317" y="4926236"/>
            <a:ext cx="1501631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BFF55BA-09E5-9C3E-50B7-BBF94C146D09}"/>
              </a:ext>
            </a:extLst>
          </p:cNvPr>
          <p:cNvSpPr/>
          <p:nvPr/>
        </p:nvSpPr>
        <p:spPr>
          <a:xfrm>
            <a:off x="4533900" y="2511649"/>
            <a:ext cx="409575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C107534-524B-268C-8C31-FE5E14201743}"/>
              </a:ext>
            </a:extLst>
          </p:cNvPr>
          <p:cNvSpPr/>
          <p:nvPr/>
        </p:nvSpPr>
        <p:spPr>
          <a:xfrm>
            <a:off x="6756413" y="2511649"/>
            <a:ext cx="409575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8DA0B0-B312-09E1-993B-233338772E41}"/>
              </a:ext>
            </a:extLst>
          </p:cNvPr>
          <p:cNvSpPr/>
          <p:nvPr/>
        </p:nvSpPr>
        <p:spPr>
          <a:xfrm>
            <a:off x="4533900" y="5073874"/>
            <a:ext cx="409575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2F421F1-B287-8789-E410-A5343788F7D7}"/>
              </a:ext>
            </a:extLst>
          </p:cNvPr>
          <p:cNvSpPr/>
          <p:nvPr/>
        </p:nvSpPr>
        <p:spPr>
          <a:xfrm>
            <a:off x="6756413" y="5073874"/>
            <a:ext cx="409575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E4076683-EA08-8A1A-A5F3-EF215AF17F63}"/>
              </a:ext>
            </a:extLst>
          </p:cNvPr>
          <p:cNvSpPr/>
          <p:nvPr/>
        </p:nvSpPr>
        <p:spPr>
          <a:xfrm>
            <a:off x="7349452" y="4926236"/>
            <a:ext cx="1501631" cy="612648"/>
          </a:xfrm>
          <a:prstGeom prst="flowChartAlternateProcess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8150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9F6D-F946-5B11-DAF9-D53B4863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(cont’d)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4CA6D-A118-ABD1-54E6-6253BF7F25E7}"/>
              </a:ext>
            </a:extLst>
          </p:cNvPr>
          <p:cNvSpPr/>
          <p:nvPr/>
        </p:nvSpPr>
        <p:spPr>
          <a:xfrm>
            <a:off x="2571750" y="1818944"/>
            <a:ext cx="6696075" cy="1791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9B2F0-464B-1A07-5BEA-DFED12D346E4}"/>
              </a:ext>
            </a:extLst>
          </p:cNvPr>
          <p:cNvSpPr txBox="1"/>
          <p:nvPr/>
        </p:nvSpPr>
        <p:spPr>
          <a:xfrm>
            <a:off x="2436093" y="144961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FDB09-637F-C96E-0111-353DC433B833}"/>
              </a:ext>
            </a:extLst>
          </p:cNvPr>
          <p:cNvSpPr/>
          <p:nvPr/>
        </p:nvSpPr>
        <p:spPr>
          <a:xfrm>
            <a:off x="2571750" y="4461691"/>
            <a:ext cx="6696076" cy="1791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8CB76-686B-047B-8182-C2CEECD9AE4A}"/>
              </a:ext>
            </a:extLst>
          </p:cNvPr>
          <p:cNvSpPr txBox="1"/>
          <p:nvPr/>
        </p:nvSpPr>
        <p:spPr>
          <a:xfrm>
            <a:off x="2436092" y="4092360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B1B727DD-6498-3DA7-056B-983370A6F347}"/>
              </a:ext>
            </a:extLst>
          </p:cNvPr>
          <p:cNvSpPr/>
          <p:nvPr/>
        </p:nvSpPr>
        <p:spPr>
          <a:xfrm>
            <a:off x="5071317" y="1961985"/>
            <a:ext cx="1501631" cy="1423178"/>
          </a:xfrm>
          <a:prstGeom prst="flowChartAlternateProcess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Learning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21CDE36-E806-A044-ED27-CF446A32553F}"/>
              </a:ext>
            </a:extLst>
          </p:cNvPr>
          <p:cNvSpPr/>
          <p:nvPr/>
        </p:nvSpPr>
        <p:spPr>
          <a:xfrm>
            <a:off x="4533900" y="2511649"/>
            <a:ext cx="409575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A2E77E4-C151-CEDF-8087-D68778DC8093}"/>
              </a:ext>
            </a:extLst>
          </p:cNvPr>
          <p:cNvSpPr/>
          <p:nvPr/>
        </p:nvSpPr>
        <p:spPr>
          <a:xfrm>
            <a:off x="6756413" y="2511649"/>
            <a:ext cx="409575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B18801-4024-5012-02E3-AE9C4C8D415E}"/>
              </a:ext>
            </a:extLst>
          </p:cNvPr>
          <p:cNvSpPr/>
          <p:nvPr/>
        </p:nvSpPr>
        <p:spPr>
          <a:xfrm>
            <a:off x="4533900" y="5073874"/>
            <a:ext cx="409575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36DFFED-6763-4E31-7D5F-940FC95A8F5F}"/>
              </a:ext>
            </a:extLst>
          </p:cNvPr>
          <p:cNvSpPr/>
          <p:nvPr/>
        </p:nvSpPr>
        <p:spPr>
          <a:xfrm>
            <a:off x="6756413" y="5073874"/>
            <a:ext cx="409575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C6654977-A40B-7A5D-0795-0EB59A177E42}"/>
              </a:ext>
            </a:extLst>
          </p:cNvPr>
          <p:cNvSpPr/>
          <p:nvPr/>
        </p:nvSpPr>
        <p:spPr>
          <a:xfrm>
            <a:off x="7349452" y="4926236"/>
            <a:ext cx="1501631" cy="612648"/>
          </a:xfrm>
          <a:prstGeom prst="flowChartAlternateProcess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0260BD-E74E-26A4-6811-71DC1680C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45" y="1927786"/>
            <a:ext cx="1335104" cy="15735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FF5B54-08F2-F249-79C5-435D69A57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14" y="4614859"/>
            <a:ext cx="1179636" cy="13903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6E71A5-A53D-6BAF-4997-AA5D8AB3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1862987"/>
            <a:ext cx="755836" cy="16148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5C4886-6853-5B17-07C8-821426955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4508698"/>
            <a:ext cx="754015" cy="16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6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A09C-84F8-1C5F-2BF3-680746CB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Jenis-jenis</a:t>
            </a:r>
            <a:r>
              <a:rPr lang="en-US" dirty="0"/>
              <a:t>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0DEF0-13FB-83D8-EEA7-C7064BD33617}"/>
              </a:ext>
            </a:extLst>
          </p:cNvPr>
          <p:cNvSpPr txBox="1"/>
          <p:nvPr/>
        </p:nvSpPr>
        <p:spPr>
          <a:xfrm>
            <a:off x="539690" y="1686800"/>
            <a:ext cx="244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505FA-AD31-FCB3-2059-28E2843A59FB}"/>
              </a:ext>
            </a:extLst>
          </p:cNvPr>
          <p:cNvSpPr txBox="1"/>
          <p:nvPr/>
        </p:nvSpPr>
        <p:spPr>
          <a:xfrm>
            <a:off x="4596584" y="1690688"/>
            <a:ext cx="2338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991DC-D6BD-26C3-499D-672379C068D3}"/>
              </a:ext>
            </a:extLst>
          </p:cNvPr>
          <p:cNvSpPr txBox="1"/>
          <p:nvPr/>
        </p:nvSpPr>
        <p:spPr>
          <a:xfrm>
            <a:off x="8906312" y="1690688"/>
            <a:ext cx="244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Reinforcement Learning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1D979-E208-ADD0-B8F4-EEBA8802C47D}"/>
              </a:ext>
            </a:extLst>
          </p:cNvPr>
          <p:cNvSpPr txBox="1"/>
          <p:nvPr/>
        </p:nvSpPr>
        <p:spPr>
          <a:xfrm>
            <a:off x="539690" y="2182447"/>
            <a:ext cx="28600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1D5DB"/>
                </a:solidFill>
                <a:latin typeface="Söhne"/>
              </a:rPr>
              <a:t>Model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dilatih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dengan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data yang </a:t>
            </a:r>
            <a:r>
              <a:rPr lang="en-US" dirty="0" err="1">
                <a:solidFill>
                  <a:srgbClr val="FFFF00"/>
                </a:solidFill>
                <a:latin typeface="Söhne"/>
              </a:rPr>
              <a:t>diberi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dirty="0">
                <a:solidFill>
                  <a:srgbClr val="FFFF00"/>
                </a:solidFill>
                <a:latin typeface="Söhne"/>
              </a:rPr>
              <a:t>label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sesuai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keluaran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yang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sebenarnya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7ADF6-D23A-C5A1-818D-B2E559AF20F1}"/>
              </a:ext>
            </a:extLst>
          </p:cNvPr>
          <p:cNvSpPr txBox="1"/>
          <p:nvPr/>
        </p:nvSpPr>
        <p:spPr>
          <a:xfrm>
            <a:off x="4596583" y="2182447"/>
            <a:ext cx="31128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1D5DB"/>
                </a:solidFill>
                <a:latin typeface="Söhne"/>
              </a:rPr>
              <a:t>Model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dilatih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dengan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data yang </a:t>
            </a:r>
            <a:r>
              <a:rPr lang="en-US" dirty="0" err="1">
                <a:solidFill>
                  <a:srgbClr val="FFFF00"/>
                </a:solidFill>
                <a:latin typeface="Söhne"/>
              </a:rPr>
              <a:t>tidak</a:t>
            </a:r>
            <a:r>
              <a:rPr lang="en-US" dirty="0">
                <a:solidFill>
                  <a:srgbClr val="FFFF00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Söhne"/>
              </a:rPr>
              <a:t>terlabel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. Model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diharapkan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mencari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pola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tersembunyi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FE5008-7D71-5DCF-CB54-2319EABDBF7B}"/>
              </a:ext>
            </a:extLst>
          </p:cNvPr>
          <p:cNvSpPr txBox="1"/>
          <p:nvPr/>
        </p:nvSpPr>
        <p:spPr>
          <a:xfrm>
            <a:off x="8906311" y="2182447"/>
            <a:ext cx="30228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Model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dilatih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pada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lingkungan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tertentu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dengan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FFFF00"/>
                </a:solidFill>
                <a:effectLst/>
                <a:latin typeface="Söhne"/>
              </a:rPr>
              <a:t>trial and error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Biasanya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dengan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proses reward and punishment. </a:t>
            </a:r>
            <a:endParaRPr lang="en-US" dirty="0"/>
          </a:p>
        </p:txBody>
      </p:sp>
      <p:pic>
        <p:nvPicPr>
          <p:cNvPr id="1026" name="Picture 2" descr="Supervised vs Unsupervised vs Reinforcement - AITUDE">
            <a:extLst>
              <a:ext uri="{FF2B5EF4-FFF2-40B4-BE49-F238E27FC236}">
                <a16:creationId xmlns:a16="http://schemas.microsoft.com/office/drawing/2014/main" id="{11C825E4-3020-C024-D7CF-B81A99A3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516" y="4412827"/>
            <a:ext cx="3836565" cy="215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70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F3065-77A7-3ABA-B083-34D538CE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F3D3-2836-DB17-0D05-C9E60A61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72" y="1808134"/>
            <a:ext cx="54619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Parameters</a:t>
            </a:r>
          </a:p>
          <a:p>
            <a:pPr marL="0" indent="0">
              <a:buNone/>
            </a:pPr>
            <a:r>
              <a:rPr lang="en-US" dirty="0">
                <a:solidFill>
                  <a:srgbClr val="D1D5DB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nternal variables or settings of a model that determine its behavior and ability to make predictions. </a:t>
            </a:r>
            <a:r>
              <a:rPr lang="en-US" b="0" i="0" dirty="0">
                <a:solidFill>
                  <a:srgbClr val="FFFF00"/>
                </a:solidFill>
                <a:effectLst/>
                <a:latin typeface="Söhne"/>
              </a:rPr>
              <a:t>Parameters are learned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or adjusted during the training phase of the model.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Loss function</a:t>
            </a:r>
          </a:p>
          <a:p>
            <a:pPr marL="0" indent="0">
              <a:buNone/>
            </a:pPr>
            <a:r>
              <a:rPr lang="en-US" dirty="0"/>
              <a:t>Also known as cost function or objective function, is a mathematical function that </a:t>
            </a:r>
            <a:r>
              <a:rPr lang="en-US" dirty="0">
                <a:solidFill>
                  <a:srgbClr val="FFFF00"/>
                </a:solidFill>
              </a:rPr>
              <a:t>measures the difference</a:t>
            </a:r>
            <a:r>
              <a:rPr lang="en-US" dirty="0"/>
              <a:t> between the predicted output of a machine learning model and the actual output.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Optimization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Process of finding the best set of </a:t>
            </a:r>
            <a:r>
              <a:rPr lang="en-US" b="0" i="0" dirty="0">
                <a:solidFill>
                  <a:srgbClr val="FFFF00"/>
                </a:solidFill>
                <a:effectLst/>
                <a:latin typeface="Söhne"/>
              </a:rPr>
              <a:t>parameters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or weights for a model that </a:t>
            </a:r>
            <a:r>
              <a:rPr lang="en-US" b="0" i="0" dirty="0">
                <a:solidFill>
                  <a:srgbClr val="FFFF00"/>
                </a:solidFill>
                <a:effectLst/>
                <a:latin typeface="Söhne"/>
              </a:rPr>
              <a:t>minimizes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 given </a:t>
            </a:r>
            <a:r>
              <a:rPr lang="en-US" b="0" i="0" dirty="0">
                <a:solidFill>
                  <a:srgbClr val="FFFF00"/>
                </a:solidFill>
                <a:effectLst/>
                <a:latin typeface="Söhne"/>
              </a:rPr>
              <a:t>loss function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4138A-607F-BFDC-41CF-BCF3D4799966}"/>
                  </a:ext>
                </a:extLst>
              </p:cNvPr>
              <p:cNvSpPr txBox="1"/>
              <p:nvPr/>
            </p:nvSpPr>
            <p:spPr>
              <a:xfrm>
                <a:off x="7587217" y="3376825"/>
                <a:ext cx="31185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4138A-607F-BFDC-41CF-BCF3D4799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217" y="3376825"/>
                <a:ext cx="31185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5E48266-3952-2917-32A4-E40D583971CA}"/>
              </a:ext>
            </a:extLst>
          </p:cNvPr>
          <p:cNvSpPr txBox="1"/>
          <p:nvPr/>
        </p:nvSpPr>
        <p:spPr>
          <a:xfrm>
            <a:off x="7113864" y="2242854"/>
            <a:ext cx="145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9560F1-40FD-8E91-85AE-2DC499721FDD}"/>
              </a:ext>
            </a:extLst>
          </p:cNvPr>
          <p:cNvCxnSpPr/>
          <p:nvPr/>
        </p:nvCxnSpPr>
        <p:spPr>
          <a:xfrm>
            <a:off x="6576969" y="1808134"/>
            <a:ext cx="0" cy="4257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F1E31C-3A6F-5952-6E8F-50E1DC559F4A}"/>
                  </a:ext>
                </a:extLst>
              </p:cNvPr>
              <p:cNvSpPr txBox="1"/>
              <p:nvPr/>
            </p:nvSpPr>
            <p:spPr>
              <a:xfrm>
                <a:off x="8457501" y="2177358"/>
                <a:ext cx="2248249" cy="872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{(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F1E31C-3A6F-5952-6E8F-50E1DC559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501" y="2177358"/>
                <a:ext cx="2248249" cy="87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C7D709-C7C3-449D-0EC0-F78C307CCD81}"/>
                  </a:ext>
                </a:extLst>
              </p:cNvPr>
              <p:cNvSpPr txBox="1"/>
              <p:nvPr/>
            </p:nvSpPr>
            <p:spPr>
              <a:xfrm>
                <a:off x="6729755" y="4387685"/>
                <a:ext cx="4758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Temukan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dan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terbaik, </a:t>
                </a:r>
                <a:r>
                  <a:rPr lang="en-US" dirty="0" err="1"/>
                  <a:t>sehingga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C7D709-C7C3-449D-0EC0-F78C307CC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55" y="4387685"/>
                <a:ext cx="4758547" cy="369332"/>
              </a:xfrm>
              <a:prstGeom prst="rect">
                <a:avLst/>
              </a:prstGeom>
              <a:blipFill>
                <a:blip r:embed="rId4"/>
                <a:stretch>
                  <a:fillRect l="-115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59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CDD725-0F70-9BCA-1AA3-589125451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6" y="3779497"/>
            <a:ext cx="3540425" cy="21597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E77DCA-7A82-9441-D22F-89E3ED81D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6" y="3746582"/>
            <a:ext cx="2796488" cy="20519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2C3718-E3DD-8855-4347-2A7D8F264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6" y="3472989"/>
            <a:ext cx="2574473" cy="2325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9B6EC7-DA17-42C4-467A-6472354F0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00"/>
            <a:ext cx="10515600" cy="1325563"/>
          </a:xfrm>
        </p:spPr>
        <p:txBody>
          <a:bodyPr/>
          <a:lstStyle/>
          <a:p>
            <a:r>
              <a:rPr lang="en-US" dirty="0"/>
              <a:t>Let’s play..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9025A-52BB-81A6-AA8E-E1A3938E115D}"/>
                  </a:ext>
                </a:extLst>
              </p:cNvPr>
              <p:cNvSpPr txBox="1"/>
              <p:nvPr/>
            </p:nvSpPr>
            <p:spPr>
              <a:xfrm>
                <a:off x="330742" y="2647617"/>
                <a:ext cx="16336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9025A-52BB-81A6-AA8E-E1A3938E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42" y="2647617"/>
                <a:ext cx="1633682" cy="430887"/>
              </a:xfrm>
              <a:prstGeom prst="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F9BEFC-BF2C-0B33-7A1C-893D286D2219}"/>
              </a:ext>
            </a:extLst>
          </p:cNvPr>
          <p:cNvSpPr txBox="1"/>
          <p:nvPr/>
        </p:nvSpPr>
        <p:spPr>
          <a:xfrm>
            <a:off x="620786" y="1840182"/>
            <a:ext cx="145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0E6CEF-D1DC-8CDA-F13E-9E365590F97A}"/>
                  </a:ext>
                </a:extLst>
              </p:cNvPr>
              <p:cNvSpPr txBox="1"/>
              <p:nvPr/>
            </p:nvSpPr>
            <p:spPr>
              <a:xfrm>
                <a:off x="1964423" y="1774686"/>
                <a:ext cx="2248249" cy="872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{(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0E6CEF-D1DC-8CDA-F13E-9E365590F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423" y="1774686"/>
                <a:ext cx="2248249" cy="87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1985C5-3E17-9546-3375-CAC6925DD6EC}"/>
                  </a:ext>
                </a:extLst>
              </p:cNvPr>
              <p:cNvSpPr txBox="1"/>
              <p:nvPr/>
            </p:nvSpPr>
            <p:spPr>
              <a:xfrm>
                <a:off x="2945934" y="2681396"/>
                <a:ext cx="398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Temukan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terbaik, </a:t>
                </a:r>
                <a:r>
                  <a:rPr lang="en-US" dirty="0" err="1"/>
                  <a:t>sehingga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1985C5-3E17-9546-3375-CAC6925D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934" y="2681396"/>
                <a:ext cx="3989234" cy="369332"/>
              </a:xfrm>
              <a:prstGeom prst="rect">
                <a:avLst/>
              </a:prstGeom>
              <a:blipFill>
                <a:blip r:embed="rId7"/>
                <a:stretch>
                  <a:fillRect l="-12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3AFD50-4390-199B-4BDA-56EDEB84A019}"/>
                  </a:ext>
                </a:extLst>
              </p:cNvPr>
              <p:cNvSpPr txBox="1"/>
              <p:nvPr/>
            </p:nvSpPr>
            <p:spPr>
              <a:xfrm>
                <a:off x="1815872" y="2601451"/>
                <a:ext cx="6410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3AFD50-4390-199B-4BDA-56EDEB84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872" y="2601451"/>
                <a:ext cx="64105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8E2F1BC-92D4-485F-1A82-846B952EEE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17" y="4106817"/>
            <a:ext cx="2114284" cy="123988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3A178EE-B6AC-E820-BCBC-9D4360B769AC}"/>
              </a:ext>
            </a:extLst>
          </p:cNvPr>
          <p:cNvGrpSpPr/>
          <p:nvPr/>
        </p:nvGrpSpPr>
        <p:grpSpPr>
          <a:xfrm>
            <a:off x="726510" y="4096204"/>
            <a:ext cx="4376890" cy="1702332"/>
            <a:chOff x="726510" y="4096204"/>
            <a:chExt cx="4376890" cy="170233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0E2A7E5-DE96-7660-FD2F-C8CCD76D6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10" y="4251161"/>
              <a:ext cx="3099235" cy="15473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ACDF5F-BAE6-28D0-37A2-45BCF78E1198}"/>
                    </a:ext>
                  </a:extLst>
                </p:cNvPr>
                <p:cNvSpPr txBox="1"/>
                <p:nvPr/>
              </p:nvSpPr>
              <p:spPr>
                <a:xfrm>
                  <a:off x="3820250" y="4096204"/>
                  <a:ext cx="128315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ACDF5F-BAE6-28D0-37A2-45BCF78E1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0250" y="4096204"/>
                  <a:ext cx="1283150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1FE9E19-5EAD-D33F-27CD-368650B18763}"/>
              </a:ext>
            </a:extLst>
          </p:cNvPr>
          <p:cNvSpPr txBox="1"/>
          <p:nvPr/>
        </p:nvSpPr>
        <p:spPr>
          <a:xfrm>
            <a:off x="8112154" y="743757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Loss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BEB06B-F3F3-8AC7-EFD2-484CDB7BD1D6}"/>
                  </a:ext>
                </a:extLst>
              </p:cNvPr>
              <p:cNvSpPr txBox="1"/>
              <p:nvPr/>
            </p:nvSpPr>
            <p:spPr>
              <a:xfrm>
                <a:off x="8549426" y="1234831"/>
                <a:ext cx="2692981" cy="392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BEB06B-F3F3-8AC7-EFD2-484CDB7BD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426" y="1234831"/>
                <a:ext cx="2692981" cy="392608"/>
              </a:xfrm>
              <a:prstGeom prst="rect">
                <a:avLst/>
              </a:prstGeom>
              <a:blipFill>
                <a:blip r:embed="rId12"/>
                <a:stretch>
                  <a:fillRect l="-2941" t="-110938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F1C29A-5D62-1913-E363-50B0EEA78461}"/>
                  </a:ext>
                </a:extLst>
              </p:cNvPr>
              <p:cNvSpPr txBox="1"/>
              <p:nvPr/>
            </p:nvSpPr>
            <p:spPr>
              <a:xfrm>
                <a:off x="8457147" y="2219167"/>
                <a:ext cx="3153588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F1C29A-5D62-1913-E363-50B0EEA78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147" y="2219167"/>
                <a:ext cx="3153588" cy="7645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AA4CDB-12A4-9DD2-1172-6CF61F70550D}"/>
                  </a:ext>
                </a:extLst>
              </p:cNvPr>
              <p:cNvSpPr txBox="1"/>
              <p:nvPr/>
            </p:nvSpPr>
            <p:spPr>
              <a:xfrm>
                <a:off x="8457147" y="1756765"/>
                <a:ext cx="30452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𝑆𝑞𝑢𝑎𝑟𝑒𝑑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AA4CDB-12A4-9DD2-1172-6CF61F70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147" y="1756765"/>
                <a:ext cx="3045204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23B9FE77-79BD-9092-9B86-AFC30AB326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74" y="3434579"/>
            <a:ext cx="4246177" cy="259029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06E47AA-11D0-7CB4-27CA-AB431973255F}"/>
              </a:ext>
            </a:extLst>
          </p:cNvPr>
          <p:cNvSpPr/>
          <p:nvPr/>
        </p:nvSpPr>
        <p:spPr>
          <a:xfrm>
            <a:off x="8442676" y="2192520"/>
            <a:ext cx="2603294" cy="8223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30" grpId="0"/>
      <p:bldP spid="31" grpId="0"/>
      <p:bldP spid="33" grpId="0"/>
      <p:bldP spid="35" grpId="0"/>
      <p:bldP spid="5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4D6FDC-EA08-E37C-1B32-6B1AAFF6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Let’s play.. (cont’d)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24282-3077-BCCC-F9BE-94FA805E3336}"/>
              </a:ext>
            </a:extLst>
          </p:cNvPr>
          <p:cNvSpPr txBox="1"/>
          <p:nvPr/>
        </p:nvSpPr>
        <p:spPr>
          <a:xfrm>
            <a:off x="293399" y="1601007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Loss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C6B40-E424-C3F7-0A75-413C2580C793}"/>
                  </a:ext>
                </a:extLst>
              </p:cNvPr>
              <p:cNvSpPr txBox="1"/>
              <p:nvPr/>
            </p:nvSpPr>
            <p:spPr>
              <a:xfrm>
                <a:off x="530008" y="2551806"/>
                <a:ext cx="3153588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C6B40-E424-C3F7-0A75-413C2580C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08" y="2551806"/>
                <a:ext cx="3153588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70CD99-431D-4E08-4118-5B0A8798B459}"/>
                  </a:ext>
                </a:extLst>
              </p:cNvPr>
              <p:cNvSpPr txBox="1"/>
              <p:nvPr/>
            </p:nvSpPr>
            <p:spPr>
              <a:xfrm>
                <a:off x="530008" y="2089404"/>
                <a:ext cx="30452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𝑆𝑞𝑢𝑎𝑟𝑒𝑑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70CD99-431D-4E08-4118-5B0A8798B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08" y="2089404"/>
                <a:ext cx="304520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1E5C268-170E-7A29-A0C7-A80E8CBAA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9" y="3429000"/>
            <a:ext cx="4848653" cy="295782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FB46C6-A6AD-DA2D-5AD6-5E4BE0074E79}"/>
              </a:ext>
            </a:extLst>
          </p:cNvPr>
          <p:cNvCxnSpPr/>
          <p:nvPr/>
        </p:nvCxnSpPr>
        <p:spPr>
          <a:xfrm>
            <a:off x="5686425" y="676275"/>
            <a:ext cx="0" cy="5710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4E9331-7C06-4F00-0E62-CAB509D178ED}"/>
              </a:ext>
            </a:extLst>
          </p:cNvPr>
          <p:cNvSpPr txBox="1"/>
          <p:nvPr/>
        </p:nvSpPr>
        <p:spPr>
          <a:xfrm>
            <a:off x="6096000" y="6113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(objective)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D46F49-0814-1D75-E2A5-A8DFD5AE3930}"/>
                  </a:ext>
                </a:extLst>
              </p:cNvPr>
              <p:cNvSpPr txBox="1"/>
              <p:nvPr/>
            </p:nvSpPr>
            <p:spPr>
              <a:xfrm>
                <a:off x="3948176" y="2718646"/>
                <a:ext cx="16336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D46F49-0814-1D75-E2A5-A8DFD5AE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76" y="2718646"/>
                <a:ext cx="1633682" cy="430887"/>
              </a:xfrm>
              <a:prstGeom prst="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C3096BF-2839-4DBC-E2AF-F80B8B609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597" y="1885307"/>
            <a:ext cx="4281152" cy="2528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DA2ED0-8486-FBB9-4137-B228943733D4}"/>
                  </a:ext>
                </a:extLst>
              </p:cNvPr>
              <p:cNvSpPr txBox="1"/>
              <p:nvPr/>
            </p:nvSpPr>
            <p:spPr>
              <a:xfrm>
                <a:off x="6410326" y="2790776"/>
                <a:ext cx="2571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DA2ED0-8486-FBB9-4137-B2289437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326" y="2790776"/>
                <a:ext cx="257175" cy="461665"/>
              </a:xfrm>
              <a:prstGeom prst="rect">
                <a:avLst/>
              </a:prstGeom>
              <a:blipFill>
                <a:blip r:embed="rId7"/>
                <a:stretch>
                  <a:fillRect l="-7143" r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07E28E-E063-0C6D-8F26-B20C9A70EC98}"/>
                  </a:ext>
                </a:extLst>
              </p:cNvPr>
              <p:cNvSpPr txBox="1"/>
              <p:nvPr/>
            </p:nvSpPr>
            <p:spPr>
              <a:xfrm>
                <a:off x="8494421" y="4223402"/>
                <a:ext cx="3429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07E28E-E063-0C6D-8F26-B20C9A70E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421" y="4223402"/>
                <a:ext cx="3429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8C6B67ED-D24C-F2F9-2614-CAF3774003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79" y="3713871"/>
            <a:ext cx="176784" cy="176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2FAF1F-40D5-10FA-3ECE-7EB838D893F1}"/>
                  </a:ext>
                </a:extLst>
              </p:cNvPr>
              <p:cNvSpPr txBox="1"/>
              <p:nvPr/>
            </p:nvSpPr>
            <p:spPr>
              <a:xfrm>
                <a:off x="5713120" y="106732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2FAF1F-40D5-10FA-3ECE-7EB838D89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120" y="1067322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14E383-7C0A-1340-00A2-AED8A28BB34F}"/>
              </a:ext>
            </a:extLst>
          </p:cNvPr>
          <p:cNvCxnSpPr>
            <a:cxnSpLocks/>
          </p:cNvCxnSpPr>
          <p:nvPr/>
        </p:nvCxnSpPr>
        <p:spPr>
          <a:xfrm>
            <a:off x="8665870" y="2833478"/>
            <a:ext cx="0" cy="759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887BC2-09D1-9ECC-3622-6D0958292757}"/>
                  </a:ext>
                </a:extLst>
              </p:cNvPr>
              <p:cNvSpPr txBox="1"/>
              <p:nvPr/>
            </p:nvSpPr>
            <p:spPr>
              <a:xfrm>
                <a:off x="7807362" y="2111169"/>
                <a:ext cx="171701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Find minimum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887BC2-09D1-9ECC-3622-6D095829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62" y="2111169"/>
                <a:ext cx="1717017" cy="646331"/>
              </a:xfrm>
              <a:prstGeom prst="rect">
                <a:avLst/>
              </a:prstGeom>
              <a:blipFill>
                <a:blip r:embed="rId11"/>
                <a:stretch>
                  <a:fillRect t="-4717" r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B7196B99-4902-75BB-29E9-B769F45D01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94" y="2745086"/>
            <a:ext cx="176784" cy="17678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B29F2D7-C444-A8AB-3420-23764E8648EA}"/>
              </a:ext>
            </a:extLst>
          </p:cNvPr>
          <p:cNvCxnSpPr>
            <a:cxnSpLocks/>
          </p:cNvCxnSpPr>
          <p:nvPr/>
        </p:nvCxnSpPr>
        <p:spPr>
          <a:xfrm flipH="1" flipV="1">
            <a:off x="7321550" y="2392885"/>
            <a:ext cx="154636" cy="299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62C42D-B70E-89CA-B84A-8E297FFFF8AF}"/>
              </a:ext>
            </a:extLst>
          </p:cNvPr>
          <p:cNvCxnSpPr>
            <a:cxnSpLocks/>
          </p:cNvCxnSpPr>
          <p:nvPr/>
        </p:nvCxnSpPr>
        <p:spPr>
          <a:xfrm>
            <a:off x="7588488" y="2882365"/>
            <a:ext cx="182422" cy="278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E999A2-D40A-8F75-33F6-664230B9B3C1}"/>
              </a:ext>
            </a:extLst>
          </p:cNvPr>
          <p:cNvCxnSpPr>
            <a:cxnSpLocks/>
          </p:cNvCxnSpPr>
          <p:nvPr/>
        </p:nvCxnSpPr>
        <p:spPr>
          <a:xfrm>
            <a:off x="7812810" y="3184814"/>
            <a:ext cx="211203" cy="24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06FF19-F84D-26C6-1D18-B924BE4EDB72}"/>
              </a:ext>
            </a:extLst>
          </p:cNvPr>
          <p:cNvCxnSpPr>
            <a:cxnSpLocks/>
          </p:cNvCxnSpPr>
          <p:nvPr/>
        </p:nvCxnSpPr>
        <p:spPr>
          <a:xfrm>
            <a:off x="8036742" y="3429000"/>
            <a:ext cx="291918" cy="284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49BD558-AC0A-7C17-E228-A05985B6703F}"/>
              </a:ext>
            </a:extLst>
          </p:cNvPr>
          <p:cNvCxnSpPr>
            <a:cxnSpLocks/>
          </p:cNvCxnSpPr>
          <p:nvPr/>
        </p:nvCxnSpPr>
        <p:spPr>
          <a:xfrm>
            <a:off x="8363625" y="3681548"/>
            <a:ext cx="236090" cy="120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BAF8062-1610-5B65-35B2-A3A58C1D0E80}"/>
              </a:ext>
            </a:extLst>
          </p:cNvPr>
          <p:cNvSpPr/>
          <p:nvPr/>
        </p:nvSpPr>
        <p:spPr>
          <a:xfrm>
            <a:off x="559005" y="2494027"/>
            <a:ext cx="2603294" cy="8223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2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8" grpId="0"/>
      <p:bldP spid="33" grpId="0"/>
      <p:bldP spid="33" grpId="1"/>
      <p:bldP spid="33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0F18-87FE-EDB9-133C-DEE053AC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play.. (cont’d)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8EABA-C863-2F03-05C6-D7523F3EE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72" y="2856857"/>
            <a:ext cx="4281152" cy="2528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9EE2B-C9C5-99D0-AC2D-052F5FAA9385}"/>
                  </a:ext>
                </a:extLst>
              </p:cNvPr>
              <p:cNvSpPr txBox="1"/>
              <p:nvPr/>
            </p:nvSpPr>
            <p:spPr>
              <a:xfrm>
                <a:off x="495301" y="3762326"/>
                <a:ext cx="2571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9EE2B-C9C5-99D0-AC2D-052F5FAA9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1" y="3762326"/>
                <a:ext cx="257175" cy="461665"/>
              </a:xfrm>
              <a:prstGeom prst="rect">
                <a:avLst/>
              </a:prstGeom>
              <a:blipFill>
                <a:blip r:embed="rId3"/>
                <a:stretch>
                  <a:fillRect l="-4762"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D7DCF-3160-5576-E9C8-9A339D8A5A2E}"/>
                  </a:ext>
                </a:extLst>
              </p:cNvPr>
              <p:cNvSpPr txBox="1"/>
              <p:nvPr/>
            </p:nvSpPr>
            <p:spPr>
              <a:xfrm>
                <a:off x="2579396" y="5194952"/>
                <a:ext cx="3429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D7DCF-3160-5576-E9C8-9A339D8A5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396" y="5194952"/>
                <a:ext cx="342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6B9DD08-BC3A-A213-2965-94B4E6D2C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19" y="4223991"/>
            <a:ext cx="176784" cy="176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54B0CA-DCBD-8F89-A1D9-E6FCD7138D5A}"/>
                  </a:ext>
                </a:extLst>
              </p:cNvPr>
              <p:cNvSpPr txBox="1"/>
              <p:nvPr/>
            </p:nvSpPr>
            <p:spPr>
              <a:xfrm>
                <a:off x="1885011" y="2216216"/>
                <a:ext cx="18459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54B0CA-DCBD-8F89-A1D9-E6FCD7138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011" y="2216216"/>
                <a:ext cx="18459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4A1D477-A5AA-1388-2FEE-CF3702E2139D}"/>
              </a:ext>
            </a:extLst>
          </p:cNvPr>
          <p:cNvSpPr txBox="1"/>
          <p:nvPr/>
        </p:nvSpPr>
        <p:spPr>
          <a:xfrm>
            <a:off x="623888" y="17602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(objective)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183C80-31D1-D8BC-5E09-BF53A779D2F8}"/>
                  </a:ext>
                </a:extLst>
              </p:cNvPr>
              <p:cNvSpPr txBox="1"/>
              <p:nvPr/>
            </p:nvSpPr>
            <p:spPr>
              <a:xfrm>
                <a:off x="6496050" y="1760241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3. </a:t>
                </a:r>
                <a:r>
                  <a:rPr lang="en-US" dirty="0" err="1"/>
                  <a:t>Buat</a:t>
                </a:r>
                <a:r>
                  <a:rPr lang="en-US" dirty="0"/>
                  <a:t> </a:t>
                </a:r>
                <a:r>
                  <a:rPr lang="en-US" dirty="0" err="1"/>
                  <a:t>aturan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update </a:t>
                </a:r>
                <a:r>
                  <a:rPr lang="en-US" dirty="0" err="1"/>
                  <a:t>nilai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183C80-31D1-D8BC-5E09-BF53A779D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050" y="1760241"/>
                <a:ext cx="3810000" cy="369332"/>
              </a:xfrm>
              <a:prstGeom prst="rect">
                <a:avLst/>
              </a:prstGeom>
              <a:blipFill>
                <a:blip r:embed="rId7"/>
                <a:stretch>
                  <a:fillRect l="-144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4D9D2-FC2D-2755-9303-C7377AED09B0}"/>
                  </a:ext>
                </a:extLst>
              </p:cNvPr>
              <p:cNvSpPr txBox="1"/>
              <p:nvPr/>
            </p:nvSpPr>
            <p:spPr>
              <a:xfrm>
                <a:off x="6719888" y="2391308"/>
                <a:ext cx="3402304" cy="755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𝑏𝑎𝑟𝑢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𝑙𝑎𝑚𝑎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l-GR" smtClean="0"/>
                        <m:t>η</m:t>
                      </m:r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4D9D2-FC2D-2755-9303-C7377AED0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888" y="2391308"/>
                <a:ext cx="3402304" cy="7557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6FAF9A-C19B-8AE8-4419-5D06307520CB}"/>
              </a:ext>
            </a:extLst>
          </p:cNvPr>
          <p:cNvCxnSpPr>
            <a:cxnSpLocks/>
          </p:cNvCxnSpPr>
          <p:nvPr/>
        </p:nvCxnSpPr>
        <p:spPr>
          <a:xfrm>
            <a:off x="1171575" y="3609975"/>
            <a:ext cx="1407821" cy="140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6325B3F-FEA3-C745-8A42-D9154B126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39" y="4406808"/>
            <a:ext cx="176784" cy="17678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D18227-7A5B-56F2-2D56-CDC34E4B2EA3}"/>
              </a:ext>
            </a:extLst>
          </p:cNvPr>
          <p:cNvCxnSpPr>
            <a:cxnSpLocks/>
          </p:cNvCxnSpPr>
          <p:nvPr/>
        </p:nvCxnSpPr>
        <p:spPr>
          <a:xfrm>
            <a:off x="1333500" y="3909060"/>
            <a:ext cx="1588796" cy="1285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5E66D2-601E-DCF2-5B74-509BD83C1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64" y="4542463"/>
            <a:ext cx="176784" cy="17678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71BCF7-4820-D294-2021-0894EDBA6BFF}"/>
              </a:ext>
            </a:extLst>
          </p:cNvPr>
          <p:cNvCxnSpPr>
            <a:cxnSpLocks/>
          </p:cNvCxnSpPr>
          <p:nvPr/>
        </p:nvCxnSpPr>
        <p:spPr>
          <a:xfrm>
            <a:off x="1386840" y="4091940"/>
            <a:ext cx="1744979" cy="110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4978FFA-E5F5-0E7D-18F2-6A51CD774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589" y="4637641"/>
            <a:ext cx="176784" cy="17678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353C4C-9F74-DAB9-6A85-0E6B9F0F51F8}"/>
              </a:ext>
            </a:extLst>
          </p:cNvPr>
          <p:cNvCxnSpPr>
            <a:cxnSpLocks/>
          </p:cNvCxnSpPr>
          <p:nvPr/>
        </p:nvCxnSpPr>
        <p:spPr>
          <a:xfrm>
            <a:off x="1333500" y="4298846"/>
            <a:ext cx="2109788" cy="829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2B1EA58-CCFB-2448-5E18-DE41A66EC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13" y="4682784"/>
            <a:ext cx="176784" cy="176784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38284F-9502-6FF3-A7DB-2A98E70030D0}"/>
              </a:ext>
            </a:extLst>
          </p:cNvPr>
          <p:cNvCxnSpPr>
            <a:cxnSpLocks/>
          </p:cNvCxnSpPr>
          <p:nvPr/>
        </p:nvCxnSpPr>
        <p:spPr>
          <a:xfrm>
            <a:off x="1406418" y="4771176"/>
            <a:ext cx="28188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F3F16A-D228-F539-82C1-A09B4A9411C8}"/>
                  </a:ext>
                </a:extLst>
              </p:cNvPr>
              <p:cNvSpPr txBox="1"/>
              <p:nvPr/>
            </p:nvSpPr>
            <p:spPr>
              <a:xfrm>
                <a:off x="4194320" y="4510641"/>
                <a:ext cx="1235418" cy="49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F3F16A-D228-F539-82C1-A09B4A941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320" y="4510641"/>
                <a:ext cx="1235418" cy="497829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8775AF-5C6F-6DC8-01FA-DA0D8758D589}"/>
                  </a:ext>
                </a:extLst>
              </p:cNvPr>
              <p:cNvSpPr txBox="1"/>
              <p:nvPr/>
            </p:nvSpPr>
            <p:spPr>
              <a:xfrm>
                <a:off x="7032282" y="3425309"/>
                <a:ext cx="1790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mtClean="0"/>
                        <m:t>η</m:t>
                      </m:r>
                      <m:r>
                        <m:rPr>
                          <m:nor/>
                        </m:rPr>
                        <a:rPr lang="en-US" b="0" i="0" smtClean="0"/>
                        <m:t> = </m:t>
                      </m:r>
                      <m:r>
                        <m:rPr>
                          <m:nor/>
                        </m:rPr>
                        <a:rPr lang="en-US" b="0" i="0" smtClean="0"/>
                        <m:t>learning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rate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8775AF-5C6F-6DC8-01FA-DA0D8758D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282" y="3425309"/>
                <a:ext cx="1790700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EFA54CB1-728A-377C-2360-82A72DC9A585}"/>
              </a:ext>
            </a:extLst>
          </p:cNvPr>
          <p:cNvSpPr/>
          <p:nvPr/>
        </p:nvSpPr>
        <p:spPr>
          <a:xfrm>
            <a:off x="6719888" y="2216216"/>
            <a:ext cx="3402304" cy="10375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4C60F1-948D-ACAA-7358-04691525BC80}"/>
              </a:ext>
            </a:extLst>
          </p:cNvPr>
          <p:cNvSpPr txBox="1"/>
          <p:nvPr/>
        </p:nvSpPr>
        <p:spPr>
          <a:xfrm>
            <a:off x="6496050" y="4068295"/>
            <a:ext cx="4627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Berhenti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2937D2F-AF58-AA9D-3EA4-F44D031A751B}"/>
                  </a:ext>
                </a:extLst>
              </p:cNvPr>
              <p:cNvSpPr txBox="1"/>
              <p:nvPr/>
            </p:nvSpPr>
            <p:spPr>
              <a:xfrm>
                <a:off x="7535768" y="4927943"/>
                <a:ext cx="257442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𝑏𝑎𝑟𝑢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2937D2F-AF58-AA9D-3EA4-F44D031A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768" y="4927943"/>
                <a:ext cx="2574428" cy="430887"/>
              </a:xfrm>
              <a:prstGeom prst="rect">
                <a:avLst/>
              </a:prstGeom>
              <a:blipFill>
                <a:blip r:embed="rId11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A91E3BED-10A9-728F-1127-AD6D710805ED}"/>
              </a:ext>
            </a:extLst>
          </p:cNvPr>
          <p:cNvSpPr txBox="1"/>
          <p:nvPr/>
        </p:nvSpPr>
        <p:spPr>
          <a:xfrm>
            <a:off x="7441035" y="5548697"/>
            <a:ext cx="241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a new model!!</a:t>
            </a:r>
          </a:p>
        </p:txBody>
      </p:sp>
    </p:spTree>
    <p:extLst>
      <p:ext uri="{BB962C8B-B14F-4D97-AF65-F5344CB8AC3E}">
        <p14:creationId xmlns:p14="http://schemas.microsoft.com/office/powerpoint/2010/main" val="7629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51" grpId="0"/>
      <p:bldP spid="53" grpId="0"/>
      <p:bldP spid="57" grpId="0" animBg="1"/>
      <p:bldP spid="59" grpId="0"/>
      <p:bldP spid="60" grpId="0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44F103-9F98-C8F6-FA52-F169C952E12E}"/>
                  </a:ext>
                </a:extLst>
              </p:cNvPr>
              <p:cNvSpPr txBox="1"/>
              <p:nvPr/>
            </p:nvSpPr>
            <p:spPr>
              <a:xfrm>
                <a:off x="174804" y="2171021"/>
                <a:ext cx="1752600" cy="370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{(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44F103-9F98-C8F6-FA52-F169C952E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4" y="2171021"/>
                <a:ext cx="1752600" cy="370358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8D13EE-0B51-155E-B5D7-20B47A8D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E8F34-8550-75C5-6A5E-C233EAF9E92F}"/>
              </a:ext>
            </a:extLst>
          </p:cNvPr>
          <p:cNvSpPr txBox="1"/>
          <p:nvPr/>
        </p:nvSpPr>
        <p:spPr>
          <a:xfrm>
            <a:off x="251004" y="1801689"/>
            <a:ext cx="17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967070-45D0-0DB0-17C7-BD792338EB36}"/>
                  </a:ext>
                </a:extLst>
              </p:cNvPr>
              <p:cNvSpPr txBox="1"/>
              <p:nvPr/>
            </p:nvSpPr>
            <p:spPr>
              <a:xfrm>
                <a:off x="3620768" y="2178900"/>
                <a:ext cx="1752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967070-45D0-0DB0-17C7-BD792338E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68" y="2178900"/>
                <a:ext cx="175260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A361C07-6F52-F0F0-F56D-F6A1B8BC9DAD}"/>
              </a:ext>
            </a:extLst>
          </p:cNvPr>
          <p:cNvSpPr txBox="1"/>
          <p:nvPr/>
        </p:nvSpPr>
        <p:spPr>
          <a:xfrm>
            <a:off x="3696968" y="1809568"/>
            <a:ext cx="18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489311-718C-3242-76D9-C0D1951BD6FF}"/>
                  </a:ext>
                </a:extLst>
              </p:cNvPr>
              <p:cNvSpPr txBox="1"/>
              <p:nvPr/>
            </p:nvSpPr>
            <p:spPr>
              <a:xfrm>
                <a:off x="1457645" y="3429000"/>
                <a:ext cx="2810312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489311-718C-3242-76D9-C0D1951BD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645" y="3429000"/>
                <a:ext cx="2810312" cy="764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4A90520-143C-EFCC-BD24-D2412351632C}"/>
              </a:ext>
            </a:extLst>
          </p:cNvPr>
          <p:cNvSpPr txBox="1"/>
          <p:nvPr/>
        </p:nvSpPr>
        <p:spPr>
          <a:xfrm>
            <a:off x="1533845" y="305966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the loss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02F2A1-CBD9-E067-920B-82CE31222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20" y="658395"/>
            <a:ext cx="3613717" cy="2204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56B28C-A484-DE84-3D92-3AE5E12EC673}"/>
                  </a:ext>
                </a:extLst>
              </p:cNvPr>
              <p:cNvSpPr txBox="1"/>
              <p:nvPr/>
            </p:nvSpPr>
            <p:spPr>
              <a:xfrm>
                <a:off x="1241565" y="5750880"/>
                <a:ext cx="3402304" cy="755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𝑏𝑎𝑟𝑢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𝑙𝑎𝑚𝑎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l-GR" smtClean="0"/>
                        <m:t>η</m:t>
                      </m:r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56B28C-A484-DE84-3D92-3AE5E12EC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65" y="5750880"/>
                <a:ext cx="3402304" cy="7557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B70AD54-042C-07EF-3C88-488F50CF9E40}"/>
              </a:ext>
            </a:extLst>
          </p:cNvPr>
          <p:cNvSpPr txBox="1"/>
          <p:nvPr/>
        </p:nvSpPr>
        <p:spPr>
          <a:xfrm>
            <a:off x="1261592" y="5040136"/>
            <a:ext cx="281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parameter(s) </a:t>
            </a:r>
          </a:p>
          <a:p>
            <a:r>
              <a:rPr lang="en-US" dirty="0"/>
              <a:t>(optimization/minimization)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21A0F3-E95F-09DD-DBE1-6277E10A39B7}"/>
              </a:ext>
            </a:extLst>
          </p:cNvPr>
          <p:cNvSpPr/>
          <p:nvPr/>
        </p:nvSpPr>
        <p:spPr>
          <a:xfrm>
            <a:off x="415805" y="2172244"/>
            <a:ext cx="1272979" cy="407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4547A8-1D04-A610-AFA5-F9B993251EC1}"/>
              </a:ext>
            </a:extLst>
          </p:cNvPr>
          <p:cNvSpPr/>
          <p:nvPr/>
        </p:nvSpPr>
        <p:spPr>
          <a:xfrm>
            <a:off x="3882232" y="2218909"/>
            <a:ext cx="1254394" cy="329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4DF7C5-2BEA-C972-9DEC-0F94FE57F151}"/>
              </a:ext>
            </a:extLst>
          </p:cNvPr>
          <p:cNvSpPr/>
          <p:nvPr/>
        </p:nvSpPr>
        <p:spPr>
          <a:xfrm>
            <a:off x="1533845" y="3429000"/>
            <a:ext cx="2605130" cy="8011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16001F-A58E-6358-0211-20645FA6D196}"/>
              </a:ext>
            </a:extLst>
          </p:cNvPr>
          <p:cNvSpPr/>
          <p:nvPr/>
        </p:nvSpPr>
        <p:spPr>
          <a:xfrm>
            <a:off x="1385709" y="5751108"/>
            <a:ext cx="3140598" cy="8287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30AE631-E370-8D50-1432-058A86C03D17}"/>
              </a:ext>
            </a:extLst>
          </p:cNvPr>
          <p:cNvSpPr/>
          <p:nvPr/>
        </p:nvSpPr>
        <p:spPr>
          <a:xfrm>
            <a:off x="4788013" y="4679101"/>
            <a:ext cx="2311765" cy="113033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Stop(?)</a:t>
            </a: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BDBFF5FC-8750-25B4-30BE-7994CA0917D2}"/>
              </a:ext>
            </a:extLst>
          </p:cNvPr>
          <p:cNvSpPr/>
          <p:nvPr/>
        </p:nvSpPr>
        <p:spPr>
          <a:xfrm flipV="1">
            <a:off x="937589" y="2734518"/>
            <a:ext cx="492676" cy="111055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D5D358B5-AF9D-6786-6F37-40C664974FC7}"/>
              </a:ext>
            </a:extLst>
          </p:cNvPr>
          <p:cNvSpPr/>
          <p:nvPr/>
        </p:nvSpPr>
        <p:spPr>
          <a:xfrm flipH="1" flipV="1">
            <a:off x="4244306" y="2709250"/>
            <a:ext cx="492675" cy="111055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5111CF8-D73E-6C7D-0000-08F56A4FF79C}"/>
              </a:ext>
            </a:extLst>
          </p:cNvPr>
          <p:cNvSpPr/>
          <p:nvPr/>
        </p:nvSpPr>
        <p:spPr>
          <a:xfrm>
            <a:off x="2617365" y="4454554"/>
            <a:ext cx="285226" cy="5855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A998F01D-76BC-3E36-A8BA-F23AFB6EA672}"/>
              </a:ext>
            </a:extLst>
          </p:cNvPr>
          <p:cNvSpPr/>
          <p:nvPr/>
        </p:nvSpPr>
        <p:spPr>
          <a:xfrm flipH="1">
            <a:off x="4215175" y="3934173"/>
            <a:ext cx="1752600" cy="671707"/>
          </a:xfrm>
          <a:prstGeom prst="bentArrow">
            <a:avLst>
              <a:gd name="adj1" fmla="val 18844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A1A3F22D-02DF-C3E5-5162-8E82DBF77B16}"/>
              </a:ext>
            </a:extLst>
          </p:cNvPr>
          <p:cNvSpPr/>
          <p:nvPr/>
        </p:nvSpPr>
        <p:spPr>
          <a:xfrm rot="5400000" flipH="1">
            <a:off x="5040975" y="5437850"/>
            <a:ext cx="657917" cy="1452131"/>
          </a:xfrm>
          <a:prstGeom prst="bentArrow">
            <a:avLst>
              <a:gd name="adj1" fmla="val 18844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5BAAD673-17D4-64DD-745C-D1E9CB7600EA}"/>
              </a:ext>
            </a:extLst>
          </p:cNvPr>
          <p:cNvSpPr/>
          <p:nvPr/>
        </p:nvSpPr>
        <p:spPr>
          <a:xfrm rot="16200000">
            <a:off x="7249956" y="4979379"/>
            <a:ext cx="285226" cy="5855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7C4847-6EF7-8BE0-3B8A-4D84163CE7A8}"/>
              </a:ext>
            </a:extLst>
          </p:cNvPr>
          <p:cNvSpPr txBox="1"/>
          <p:nvPr/>
        </p:nvSpPr>
        <p:spPr>
          <a:xfrm>
            <a:off x="6907051" y="485547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741779-CC80-8238-865F-8327F2CD3665}"/>
              </a:ext>
            </a:extLst>
          </p:cNvPr>
          <p:cNvSpPr txBox="1"/>
          <p:nvPr/>
        </p:nvSpPr>
        <p:spPr>
          <a:xfrm>
            <a:off x="5966269" y="437236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7E175C-B5D9-3E91-EFCA-BD81C2D3275D}"/>
                  </a:ext>
                </a:extLst>
              </p:cNvPr>
              <p:cNvSpPr txBox="1"/>
              <p:nvPr/>
            </p:nvSpPr>
            <p:spPr>
              <a:xfrm>
                <a:off x="7994819" y="5041336"/>
                <a:ext cx="2311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𝑏𝑎𝑟𝑢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7E175C-B5D9-3E91-EFCA-BD81C2D32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19" y="5041336"/>
                <a:ext cx="2311764" cy="461665"/>
              </a:xfrm>
              <a:prstGeom prst="rect">
                <a:avLst/>
              </a:prstGeom>
              <a:blipFill>
                <a:blip r:embed="rId7"/>
                <a:stretch>
                  <a:fillRect l="-210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60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FC1F3-DA3B-AC81-C241-CF9F98A10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0" y="2089944"/>
            <a:ext cx="6696075" cy="3952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72A6A-EDD3-9004-50D6-3FF62DBB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0825"/>
            <a:ext cx="10515600" cy="1017588"/>
          </a:xfrm>
        </p:spPr>
        <p:txBody>
          <a:bodyPr/>
          <a:lstStyle/>
          <a:p>
            <a:pPr algn="ctr"/>
            <a:r>
              <a:rPr lang="en-US" dirty="0"/>
              <a:t>Artificial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142DD-870D-33BA-5086-30E7F0938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548" y="1427163"/>
            <a:ext cx="9232900" cy="1325563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effectLst/>
              </a:rPr>
              <a:t>“The science and engineering of making intelligent machines, especially intelligent computer programs”. </a:t>
            </a:r>
            <a:r>
              <a:rPr lang="en-US" dirty="0">
                <a:latin typeface="source-serif-pro"/>
              </a:rPr>
              <a:t>(</a:t>
            </a:r>
            <a:r>
              <a:rPr lang="en-US" b="0" i="0" dirty="0">
                <a:effectLst/>
                <a:latin typeface="source-serif-pro"/>
              </a:rPr>
              <a:t>John McCarthy)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70F7F22-B4B4-F862-9236-24BBAEF3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6" y="386403"/>
            <a:ext cx="11983148" cy="6085193"/>
          </a:xfrm>
        </p:spPr>
      </p:pic>
    </p:spTree>
    <p:extLst>
      <p:ext uri="{BB962C8B-B14F-4D97-AF65-F5344CB8AC3E}">
        <p14:creationId xmlns:p14="http://schemas.microsoft.com/office/powerpoint/2010/main" val="77720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334D-27AA-D027-4ADE-4D227075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learned..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41288-EFA1-7A7D-62BD-85A74E13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AI ML</a:t>
            </a:r>
          </a:p>
          <a:p>
            <a:r>
              <a:rPr lang="en-US" dirty="0" err="1"/>
              <a:t>Intuisi</a:t>
            </a:r>
            <a:r>
              <a:rPr lang="en-US" dirty="0"/>
              <a:t> learning </a:t>
            </a:r>
            <a:r>
              <a:rPr lang="en-US" dirty="0" err="1"/>
              <a:t>dalam</a:t>
            </a:r>
            <a:r>
              <a:rPr lang="en-US" dirty="0"/>
              <a:t> ML</a:t>
            </a:r>
          </a:p>
          <a:p>
            <a:r>
              <a:rPr lang="en-US" dirty="0"/>
              <a:t>How to train ML (Parameters, Loss Function, Optimization)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0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ED1F-AFC6-3D2E-B0C3-D83FD6AF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98BBD-CC48-F284-9CEE-0B3262C97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Kapan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ML</a:t>
            </a:r>
          </a:p>
          <a:p>
            <a:r>
              <a:rPr lang="en-US" dirty="0" err="1"/>
              <a:t>Membahas</a:t>
            </a:r>
            <a:r>
              <a:rPr lang="en-US" dirty="0"/>
              <a:t> </a:t>
            </a:r>
            <a:r>
              <a:rPr lang="en-US" dirty="0" err="1"/>
              <a:t>tugas-tugas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ML</a:t>
            </a:r>
          </a:p>
          <a:p>
            <a:r>
              <a:rPr lang="en-US" dirty="0" err="1"/>
              <a:t>Membahas</a:t>
            </a:r>
            <a:r>
              <a:rPr lang="en-US" dirty="0"/>
              <a:t> </a:t>
            </a:r>
            <a:r>
              <a:rPr lang="en-US" dirty="0" err="1"/>
              <a:t>algoritma-algoritma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ML</a:t>
            </a:r>
          </a:p>
          <a:p>
            <a:r>
              <a:rPr lang="en-US" dirty="0"/>
              <a:t>Cara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metrik-metrik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20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1419-BF67-85A5-A606-CC9B3694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288142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F6C8-7A23-1616-54C0-433E7030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8120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7E29F0-8BEF-14F6-10EA-D9379D8F8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8"/>
          <a:stretch/>
        </p:blipFill>
        <p:spPr>
          <a:xfrm>
            <a:off x="3054927" y="365125"/>
            <a:ext cx="6190673" cy="607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2F72-14CF-269F-F285-A5DACFAA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188912"/>
            <a:ext cx="3771900" cy="801688"/>
          </a:xfrm>
        </p:spPr>
        <p:txBody>
          <a:bodyPr>
            <a:normAutofit/>
          </a:bodyPr>
          <a:lstStyle/>
          <a:p>
            <a:r>
              <a:rPr lang="en-US" dirty="0"/>
              <a:t>AI in a nutshell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E4DFE-8755-F597-6CF5-3A95E528E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" t="3411" r="43750" b="4995"/>
          <a:stretch/>
        </p:blipFill>
        <p:spPr>
          <a:xfrm>
            <a:off x="349250" y="990600"/>
            <a:ext cx="9779000" cy="54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3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5F82A65-83B9-B65F-7575-86FEBAEE7F79}"/>
              </a:ext>
            </a:extLst>
          </p:cNvPr>
          <p:cNvGrpSpPr/>
          <p:nvPr/>
        </p:nvGrpSpPr>
        <p:grpSpPr>
          <a:xfrm>
            <a:off x="4609925" y="2868802"/>
            <a:ext cx="2552700" cy="1422400"/>
            <a:chOff x="4394200" y="2006600"/>
            <a:chExt cx="2552700" cy="1422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45297D-37B3-0E63-0701-8215E98E88BF}"/>
                </a:ext>
              </a:extLst>
            </p:cNvPr>
            <p:cNvSpPr/>
            <p:nvPr/>
          </p:nvSpPr>
          <p:spPr>
            <a:xfrm>
              <a:off x="4394200" y="2006600"/>
              <a:ext cx="2552700" cy="142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E98F-4DE8-F804-38C1-1416D213E1EA}"/>
                </a:ext>
              </a:extLst>
            </p:cNvPr>
            <p:cNvSpPr/>
            <p:nvPr/>
          </p:nvSpPr>
          <p:spPr>
            <a:xfrm>
              <a:off x="4731029" y="2256135"/>
              <a:ext cx="187904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sz="5400" b="0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ungsi</a:t>
              </a:r>
              <a:endPara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BF0437A-1ACE-2454-F714-1DBD4A237D58}"/>
              </a:ext>
            </a:extLst>
          </p:cNvPr>
          <p:cNvSpPr/>
          <p:nvPr/>
        </p:nvSpPr>
        <p:spPr>
          <a:xfrm>
            <a:off x="1669536" y="3118337"/>
            <a:ext cx="1667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4A2177-44A6-7EE2-3CD6-A9EDBBA44443}"/>
              </a:ext>
            </a:extLst>
          </p:cNvPr>
          <p:cNvSpPr/>
          <p:nvPr/>
        </p:nvSpPr>
        <p:spPr>
          <a:xfrm>
            <a:off x="8312743" y="3118337"/>
            <a:ext cx="21066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0FFED91-EECD-E377-D606-D0ADA6B19DF3}"/>
              </a:ext>
            </a:extLst>
          </p:cNvPr>
          <p:cNvSpPr/>
          <p:nvPr/>
        </p:nvSpPr>
        <p:spPr>
          <a:xfrm>
            <a:off x="3440882" y="3337686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67731D-AAA0-E1F8-FC97-1FDA9510E804}"/>
              </a:ext>
            </a:extLst>
          </p:cNvPr>
          <p:cNvSpPr/>
          <p:nvPr/>
        </p:nvSpPr>
        <p:spPr>
          <a:xfrm>
            <a:off x="7334335" y="3402202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AAC684-C4DE-0036-9BE9-AD6F3CE140A3}"/>
              </a:ext>
            </a:extLst>
          </p:cNvPr>
          <p:cNvSpPr txBox="1"/>
          <p:nvPr/>
        </p:nvSpPr>
        <p:spPr>
          <a:xfrm>
            <a:off x="165100" y="190500"/>
            <a:ext cx="25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GENERAL FLOW </a:t>
            </a:r>
          </a:p>
        </p:txBody>
      </p:sp>
    </p:spTree>
    <p:extLst>
      <p:ext uri="{BB962C8B-B14F-4D97-AF65-F5344CB8AC3E}">
        <p14:creationId xmlns:p14="http://schemas.microsoft.com/office/powerpoint/2010/main" val="208854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8CE2-1BA0-C0A5-D999-8812531B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3199"/>
            <a:ext cx="10515600" cy="955675"/>
          </a:xfrm>
        </p:spPr>
        <p:txBody>
          <a:bodyPr/>
          <a:lstStyle/>
          <a:p>
            <a:r>
              <a:rPr lang="en-US" dirty="0"/>
              <a:t>Traditional Approach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15C421-5661-2969-2D54-10B573A26C22}"/>
              </a:ext>
            </a:extLst>
          </p:cNvPr>
          <p:cNvGrpSpPr/>
          <p:nvPr/>
        </p:nvGrpSpPr>
        <p:grpSpPr>
          <a:xfrm>
            <a:off x="381000" y="2400300"/>
            <a:ext cx="6270989" cy="1422400"/>
            <a:chOff x="1422670" y="1460500"/>
            <a:chExt cx="6270989" cy="14224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3176CA-5E6B-340E-B046-BB1FC03B6DD2}"/>
                </a:ext>
              </a:extLst>
            </p:cNvPr>
            <p:cNvGrpSpPr/>
            <p:nvPr/>
          </p:nvGrpSpPr>
          <p:grpSpPr>
            <a:xfrm>
              <a:off x="3194050" y="1460500"/>
              <a:ext cx="2552700" cy="1422400"/>
              <a:chOff x="4394200" y="2006600"/>
              <a:chExt cx="2552700" cy="14224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44D954-A1CE-A439-7AC3-6F815F03A62F}"/>
                  </a:ext>
                </a:extLst>
              </p:cNvPr>
              <p:cNvSpPr/>
              <p:nvPr/>
            </p:nvSpPr>
            <p:spPr>
              <a:xfrm>
                <a:off x="4394200" y="2006600"/>
                <a:ext cx="2552700" cy="142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2E9D17-2867-A9A5-70E5-6849A45E5138}"/>
                  </a:ext>
                </a:extLst>
              </p:cNvPr>
              <p:cNvSpPr/>
              <p:nvPr/>
            </p:nvSpPr>
            <p:spPr>
              <a:xfrm>
                <a:off x="4457716" y="2256135"/>
                <a:ext cx="242566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f(x) = 2x</a:t>
                </a:r>
                <a:endPara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CCCFAC-1494-D048-2ADF-ABBC5A080E56}"/>
                </a:ext>
              </a:extLst>
            </p:cNvPr>
            <p:cNvSpPr/>
            <p:nvPr/>
          </p:nvSpPr>
          <p:spPr>
            <a:xfrm>
              <a:off x="1422670" y="1710035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00DE86-E223-9FA7-9871-EB239EA7A097}"/>
                </a:ext>
              </a:extLst>
            </p:cNvPr>
            <p:cNvSpPr/>
            <p:nvPr/>
          </p:nvSpPr>
          <p:spPr>
            <a:xfrm>
              <a:off x="6806878" y="1781770"/>
              <a:ext cx="88678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16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903F94C-D95E-BFC0-9D1D-03BB97FB45EC}"/>
                </a:ext>
              </a:extLst>
            </p:cNvPr>
            <p:cNvSpPr/>
            <p:nvPr/>
          </p:nvSpPr>
          <p:spPr>
            <a:xfrm>
              <a:off x="2025007" y="1929384"/>
              <a:ext cx="9784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46D9DF8-C5F8-4F6D-F64F-1ECF537914C9}"/>
                </a:ext>
              </a:extLst>
            </p:cNvPr>
            <p:cNvSpPr/>
            <p:nvPr/>
          </p:nvSpPr>
          <p:spPr>
            <a:xfrm>
              <a:off x="5918460" y="1993900"/>
              <a:ext cx="9784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CF808B7-C4B2-FCAA-D217-620BE336729D}"/>
              </a:ext>
            </a:extLst>
          </p:cNvPr>
          <p:cNvSpPr/>
          <p:nvPr/>
        </p:nvSpPr>
        <p:spPr>
          <a:xfrm>
            <a:off x="1317898" y="5694661"/>
            <a:ext cx="92055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Mudah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melihat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fungsinya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(rule)!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3B9B4B2-7F90-CBB0-A825-29EC2C4C0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57867"/>
              </p:ext>
            </p:extLst>
          </p:nvPr>
        </p:nvGraphicFramePr>
        <p:xfrm>
          <a:off x="8515620" y="1445875"/>
          <a:ext cx="15240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721438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59267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35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37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2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33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85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9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52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2795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8D71ABF-CA96-7F0F-C4A8-BE14BF423056}"/>
              </a:ext>
            </a:extLst>
          </p:cNvPr>
          <p:cNvSpPr/>
          <p:nvPr/>
        </p:nvSpPr>
        <p:spPr>
          <a:xfrm>
            <a:off x="8562745" y="394592"/>
            <a:ext cx="14297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E1E108-D9C4-8C84-7793-9566F11BE40C}"/>
              </a:ext>
            </a:extLst>
          </p:cNvPr>
          <p:cNvSpPr/>
          <p:nvPr/>
        </p:nvSpPr>
        <p:spPr>
          <a:xfrm>
            <a:off x="8518877" y="4724658"/>
            <a:ext cx="180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= 2x</a:t>
            </a:r>
            <a:endParaRPr lang="en-US" sz="54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941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8771-D050-5D24-E99A-D1D6BF98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Coba</a:t>
            </a:r>
            <a:r>
              <a:rPr lang="en-US" b="1" dirty="0"/>
              <a:t> </a:t>
            </a:r>
            <a:r>
              <a:rPr lang="en-US" b="1" dirty="0" err="1"/>
              <a:t>Tebak</a:t>
            </a:r>
            <a:r>
              <a:rPr lang="en-US" b="1" dirty="0"/>
              <a:t> </a:t>
            </a:r>
            <a:r>
              <a:rPr lang="en-US" b="1" dirty="0" err="1"/>
              <a:t>Fungsi</a:t>
            </a:r>
            <a:r>
              <a:rPr lang="en-US" b="1" dirty="0"/>
              <a:t>/Rule-</a:t>
            </a:r>
            <a:r>
              <a:rPr lang="en-US" b="1" dirty="0" err="1"/>
              <a:t>nya</a:t>
            </a:r>
            <a:r>
              <a:rPr lang="en-US" b="1" dirty="0"/>
              <a:t>…! </a:t>
            </a:r>
          </a:p>
        </p:txBody>
      </p:sp>
      <p:graphicFrame>
        <p:nvGraphicFramePr>
          <p:cNvPr id="4" name="Table 13">
            <a:extLst>
              <a:ext uri="{FF2B5EF4-FFF2-40B4-BE49-F238E27FC236}">
                <a16:creationId xmlns:a16="http://schemas.microsoft.com/office/drawing/2014/main" id="{2E7FD4E5-A025-54CC-3F6E-DE30CABF6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43283"/>
              </p:ext>
            </p:extLst>
          </p:nvPr>
        </p:nvGraphicFramePr>
        <p:xfrm>
          <a:off x="2910349" y="1844040"/>
          <a:ext cx="15240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721438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59267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35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37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2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33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85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9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52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27950"/>
                  </a:ext>
                </a:extLst>
              </a:tr>
            </a:tbl>
          </a:graphicData>
        </a:graphic>
      </p:graphicFrame>
      <p:graphicFrame>
        <p:nvGraphicFramePr>
          <p:cNvPr id="8" name="Table 13">
            <a:extLst>
              <a:ext uri="{FF2B5EF4-FFF2-40B4-BE49-F238E27FC236}">
                <a16:creationId xmlns:a16="http://schemas.microsoft.com/office/drawing/2014/main" id="{19434C11-3881-58AD-F28C-E5AB50548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06270"/>
              </p:ext>
            </p:extLst>
          </p:nvPr>
        </p:nvGraphicFramePr>
        <p:xfrm>
          <a:off x="7480300" y="1859280"/>
          <a:ext cx="15240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721438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59267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35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37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2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33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85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9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52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279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A56257-0001-876E-9491-75D2AE855862}"/>
                  </a:ext>
                </a:extLst>
              </p:cNvPr>
              <p:cNvSpPr/>
              <p:nvPr/>
            </p:nvSpPr>
            <p:spPr>
              <a:xfrm>
                <a:off x="2729975" y="5367020"/>
                <a:ext cx="188474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y</a:t>
                </a:r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0" i="1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5400" b="0" i="1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A56257-0001-876E-9491-75D2AE855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975" y="5367020"/>
                <a:ext cx="1884747" cy="923330"/>
              </a:xfrm>
              <a:prstGeom prst="rect">
                <a:avLst/>
              </a:prstGeom>
              <a:blipFill>
                <a:blip r:embed="rId2"/>
                <a:stretch>
                  <a:fillRect l="-18123" t="-19737" b="-4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82B25FE-8D47-1AD4-863A-10CA38F9BB6C}"/>
              </a:ext>
            </a:extLst>
          </p:cNvPr>
          <p:cNvSpPr/>
          <p:nvPr/>
        </p:nvSpPr>
        <p:spPr>
          <a:xfrm>
            <a:off x="3672348" y="5367020"/>
            <a:ext cx="967773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767FA4-8A10-DEF7-07D6-4576E35370DE}"/>
                  </a:ext>
                </a:extLst>
              </p:cNvPr>
              <p:cNvSpPr/>
              <p:nvPr/>
            </p:nvSpPr>
            <p:spPr>
              <a:xfrm>
                <a:off x="6096000" y="5367020"/>
                <a:ext cx="3781228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y</a:t>
                </a:r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0" i="1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5400" b="0" i="1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+ </a:t>
                </a:r>
                <a14:m>
                  <m:oMath xmlns:m="http://schemas.openxmlformats.org/officeDocument/2006/math">
                    <m:r>
                      <a:rPr lang="en-US" sz="5400" b="0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5400" b="0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+ 1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767FA4-8A10-DEF7-07D6-4576E3537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67020"/>
                <a:ext cx="3781228" cy="923330"/>
              </a:xfrm>
              <a:prstGeom prst="rect">
                <a:avLst/>
              </a:prstGeom>
              <a:blipFill>
                <a:blip r:embed="rId3"/>
                <a:stretch>
                  <a:fillRect l="-8710" t="-19737" r="-9194" b="-4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8B21FAF-97EA-DF37-3B02-BFFD16885ADD}"/>
              </a:ext>
            </a:extLst>
          </p:cNvPr>
          <p:cNvSpPr/>
          <p:nvPr/>
        </p:nvSpPr>
        <p:spPr>
          <a:xfrm>
            <a:off x="7097612" y="5367020"/>
            <a:ext cx="2779616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1B8D1A-8FE7-2D67-C773-60235EDC0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56" y="1034766"/>
            <a:ext cx="2611462" cy="2262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58A88-80AE-0EDB-91BB-1E38F339E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429" y="1164959"/>
            <a:ext cx="1706956" cy="173049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8EFFDB-7343-F0F9-1B9E-7640B64D6E5B}"/>
              </a:ext>
            </a:extLst>
          </p:cNvPr>
          <p:cNvCxnSpPr>
            <a:cxnSpLocks/>
          </p:cNvCxnSpPr>
          <p:nvPr/>
        </p:nvCxnSpPr>
        <p:spPr>
          <a:xfrm flipV="1">
            <a:off x="4719542" y="2348910"/>
            <a:ext cx="2379614" cy="21671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C220C2-A932-98DC-12BA-AA969BDBDFED}"/>
              </a:ext>
            </a:extLst>
          </p:cNvPr>
          <p:cNvCxnSpPr>
            <a:cxnSpLocks/>
          </p:cNvCxnSpPr>
          <p:nvPr/>
        </p:nvCxnSpPr>
        <p:spPr>
          <a:xfrm>
            <a:off x="4336690" y="2030207"/>
            <a:ext cx="27289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4ACCA9-BC28-9E62-D335-0F194D6044BF}"/>
              </a:ext>
            </a:extLst>
          </p:cNvPr>
          <p:cNvCxnSpPr>
            <a:cxnSpLocks/>
          </p:cNvCxnSpPr>
          <p:nvPr/>
        </p:nvCxnSpPr>
        <p:spPr>
          <a:xfrm>
            <a:off x="8055865" y="3296886"/>
            <a:ext cx="0" cy="9683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1140353-9276-32E4-71EB-BFFF6900565C}"/>
              </a:ext>
            </a:extLst>
          </p:cNvPr>
          <p:cNvSpPr/>
          <p:nvPr/>
        </p:nvSpPr>
        <p:spPr>
          <a:xfrm>
            <a:off x="7224575" y="4265204"/>
            <a:ext cx="1662581" cy="876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81FF49-041C-51EB-3A2D-1C6DD273E047}"/>
              </a:ext>
            </a:extLst>
          </p:cNvPr>
          <p:cNvSpPr/>
          <p:nvPr/>
        </p:nvSpPr>
        <p:spPr>
          <a:xfrm>
            <a:off x="7342402" y="5186288"/>
            <a:ext cx="142692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(x)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F616CC-CB6E-A42D-B419-F80AC0FD748B}"/>
              </a:ext>
            </a:extLst>
          </p:cNvPr>
          <p:cNvSpPr/>
          <p:nvPr/>
        </p:nvSpPr>
        <p:spPr>
          <a:xfrm rot="19161398">
            <a:off x="4444933" y="3101366"/>
            <a:ext cx="251250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Berikan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aku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f(x)!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E72BD2-CDD7-ADDB-0A18-07A8A0BB24B6}"/>
              </a:ext>
            </a:extLst>
          </p:cNvPr>
          <p:cNvSpPr/>
          <p:nvPr/>
        </p:nvSpPr>
        <p:spPr>
          <a:xfrm>
            <a:off x="81810" y="296299"/>
            <a:ext cx="61432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Learning Approach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470787-AA7A-8A07-7991-A2954537F912}"/>
              </a:ext>
            </a:extLst>
          </p:cNvPr>
          <p:cNvSpPr/>
          <p:nvPr/>
        </p:nvSpPr>
        <p:spPr>
          <a:xfrm>
            <a:off x="2413785" y="5583614"/>
            <a:ext cx="319062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Aku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akan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melatih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komputer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060D3-F711-2ABF-62B2-37BC7FA7D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60" y="3699778"/>
            <a:ext cx="1504741" cy="20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8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A91505-A886-8A6F-7B34-50CFB0484520}"/>
              </a:ext>
            </a:extLst>
          </p:cNvPr>
          <p:cNvSpPr/>
          <p:nvPr/>
        </p:nvSpPr>
        <p:spPr>
          <a:xfrm>
            <a:off x="5052958" y="655320"/>
            <a:ext cx="2086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3D5EF7-C55A-5F96-65B5-097D9A582CE8}"/>
              </a:ext>
            </a:extLst>
          </p:cNvPr>
          <p:cNvSpPr/>
          <p:nvPr/>
        </p:nvSpPr>
        <p:spPr>
          <a:xfrm>
            <a:off x="2896537" y="1902083"/>
            <a:ext cx="63989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Aku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sudah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terlatih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pintar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91F816-7C8A-D13D-E76B-BE5600AB2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83" y="2609969"/>
            <a:ext cx="3099030" cy="26479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8422A-4643-0962-E519-7725F5654CAB}"/>
              </a:ext>
            </a:extLst>
          </p:cNvPr>
          <p:cNvSpPr/>
          <p:nvPr/>
        </p:nvSpPr>
        <p:spPr>
          <a:xfrm>
            <a:off x="3048439" y="5257918"/>
            <a:ext cx="60951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Jadi,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apa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yang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bisa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kubantu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707870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4432</TotalTime>
  <Words>647</Words>
  <Application>Microsoft Office PowerPoint</Application>
  <PresentationFormat>Widescreen</PresentationFormat>
  <Paragraphs>181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Söhne</vt:lpstr>
      <vt:lpstr>source-serif-pro</vt:lpstr>
      <vt:lpstr>2_Office Theme</vt:lpstr>
      <vt:lpstr>PowerPoint Presentation</vt:lpstr>
      <vt:lpstr>Artificial Intelligence?</vt:lpstr>
      <vt:lpstr>PowerPoint Presentation</vt:lpstr>
      <vt:lpstr>AI in a nutshell</vt:lpstr>
      <vt:lpstr>PowerPoint Presentation</vt:lpstr>
      <vt:lpstr>Traditional Approach</vt:lpstr>
      <vt:lpstr>Coba Tebak Fungsi/Rule-nya…! </vt:lpstr>
      <vt:lpstr>PowerPoint Presentation</vt:lpstr>
      <vt:lpstr>PowerPoint Presentation</vt:lpstr>
      <vt:lpstr>PowerPoint Presentation</vt:lpstr>
      <vt:lpstr>Machine Learning Definition</vt:lpstr>
      <vt:lpstr>Workflow</vt:lpstr>
      <vt:lpstr>Workflow (cont’d)</vt:lpstr>
      <vt:lpstr>Jenis-jenis learning</vt:lpstr>
      <vt:lpstr>Intuition Behind Learning</vt:lpstr>
      <vt:lpstr>Let’s play..</vt:lpstr>
      <vt:lpstr>Let’s play.. (cont’d)</vt:lpstr>
      <vt:lpstr>Let’s play.. (cont’d)</vt:lpstr>
      <vt:lpstr>Summary</vt:lpstr>
      <vt:lpstr>PowerPoint Presentation</vt:lpstr>
      <vt:lpstr>What we’ve learned..</vt:lpstr>
      <vt:lpstr>Next lecture…</vt:lpstr>
      <vt:lpstr>Question?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AI for Research (Industrial View)</dc:title>
  <dc:creator>taufiq mus</dc:creator>
  <cp:lastModifiedBy>taufiq mus</cp:lastModifiedBy>
  <cp:revision>24</cp:revision>
  <cp:lastPrinted>2023-10-10T05:10:47Z</cp:lastPrinted>
  <dcterms:created xsi:type="dcterms:W3CDTF">2022-09-16T19:07:08Z</dcterms:created>
  <dcterms:modified xsi:type="dcterms:W3CDTF">2023-10-10T06:04:09Z</dcterms:modified>
</cp:coreProperties>
</file>